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  <p:sldId id="265" r:id="rId10"/>
    <p:sldId id="262" r:id="rId11"/>
    <p:sldId id="263" r:id="rId12"/>
    <p:sldId id="264" r:id="rId13"/>
    <p:sldId id="266" r:id="rId14"/>
    <p:sldId id="270" r:id="rId15"/>
    <p:sldId id="269" r:id="rId16"/>
    <p:sldId id="268" r:id="rId17"/>
  </p:sldIdLst>
  <p:sldSz cx="14630400" cy="8229600"/>
  <p:notesSz cx="8229600" cy="14630400"/>
  <p:embeddedFontLst>
    <p:embeddedFont>
      <p:font typeface="Kanit" pitchFamily="34" charset="0"/>
      <p:bold r:id="rId21"/>
    </p:embeddedFont>
    <p:embeddedFont>
      <p:font typeface="Kanit" pitchFamily="34" charset="-122"/>
      <p:bold r:id="rId22"/>
    </p:embeddedFont>
    <p:embeddedFont>
      <p:font typeface="Kanit" pitchFamily="34" charset="-120"/>
      <p:bold r:id="rId23"/>
    </p:embeddedFont>
    <p:embeddedFont>
      <p:font typeface="Martel Sans Light" panose="00000400000000000000" pitchFamily="34" charset="0"/>
      <p:regular r:id="rId24"/>
    </p:embeddedFont>
    <p:embeddedFont>
      <p:font typeface="Martel Sans Light" panose="00000400000000000000" pitchFamily="34" charset="-122"/>
      <p:regular r:id="rId25"/>
    </p:embeddedFont>
    <p:embeddedFont>
      <p:font typeface="Martel Sans Light" panose="00000400000000000000" pitchFamily="34" charset="-120"/>
      <p:regular r:id="rId26"/>
    </p:embeddedFont>
    <p:embeddedFont>
      <p:font typeface="Kanit" charset="-34"/>
      <p:bold r:id="rId27"/>
    </p:embeddedFont>
    <p:embeddedFont>
      <p:font typeface="Calibri" panose="020F0502020204030204" charset="0"/>
      <p:regular r:id="rId28"/>
      <p:bold r:id="rId29"/>
      <p:italic r:id="rId30"/>
      <p:boldItalic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1" d="100"/>
          <a:sy n="61" d="100"/>
        </p:scale>
        <p:origin x="612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1" Type="http://schemas.openxmlformats.org/officeDocument/2006/relationships/font" Target="fonts/font11.fntdata"/><Relationship Id="rId30" Type="http://schemas.openxmlformats.org/officeDocument/2006/relationships/font" Target="fonts/font10.fntdata"/><Relationship Id="rId3" Type="http://schemas.openxmlformats.org/officeDocument/2006/relationships/slide" Target="slides/slide1.xml"/><Relationship Id="rId29" Type="http://schemas.openxmlformats.org/officeDocument/2006/relationships/font" Target="fonts/font9.fntdata"/><Relationship Id="rId28" Type="http://schemas.openxmlformats.org/officeDocument/2006/relationships/font" Target="fonts/font8.fntdata"/><Relationship Id="rId27" Type="http://schemas.openxmlformats.org/officeDocument/2006/relationships/font" Target="fonts/font7.fntdata"/><Relationship Id="rId26" Type="http://schemas.openxmlformats.org/officeDocument/2006/relationships/font" Target="fonts/font6.fntdata"/><Relationship Id="rId25" Type="http://schemas.openxmlformats.org/officeDocument/2006/relationships/font" Target="fonts/font5.fntdata"/><Relationship Id="rId24" Type="http://schemas.openxmlformats.org/officeDocument/2006/relationships/font" Target="fonts/font4.fntdata"/><Relationship Id="rId23" Type="http://schemas.openxmlformats.org/officeDocument/2006/relationships/font" Target="fonts/font3.fntdata"/><Relationship Id="rId22" Type="http://schemas.openxmlformats.org/officeDocument/2006/relationships/font" Target="fonts/font2.fntdata"/><Relationship Id="rId21" Type="http://schemas.openxmlformats.org/officeDocument/2006/relationships/font" Target="fonts/font1.fntdata"/><Relationship Id="rId20" Type="http://schemas.openxmlformats.org/officeDocument/2006/relationships/tableStyles" Target="tableStyles.xml"/><Relationship Id="rId2" Type="http://schemas.openxmlformats.org/officeDocument/2006/relationships/theme" Target="theme/theme1.xml"/><Relationship Id="rId19" Type="http://schemas.openxmlformats.org/officeDocument/2006/relationships/viewProps" Target="viewProps.xml"/><Relationship Id="rId18" Type="http://schemas.openxmlformats.org/officeDocument/2006/relationships/presProps" Target="presProps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10.xml"/><Relationship Id="rId4" Type="http://schemas.openxmlformats.org/officeDocument/2006/relationships/image" Target="../media/image15.png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6.xml"/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2370653"/>
            <a:ext cx="7468553" cy="123182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85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Análisis Predictivo de Campañas Bancarias</a:t>
            </a:r>
            <a:endParaRPr lang="en-US" sz="3850" dirty="0"/>
          </a:p>
        </p:txBody>
      </p:sp>
      <p:sp>
        <p:nvSpPr>
          <p:cNvPr id="4" name="Text 1"/>
          <p:cNvSpPr/>
          <p:nvPr/>
        </p:nvSpPr>
        <p:spPr>
          <a:xfrm>
            <a:off x="6324124" y="3916561"/>
            <a:ext cx="7468553" cy="134016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D9E1FF"/>
                </a:solidFill>
                <a:latin typeface="Martel Sans Light" panose="00000400000000000000" pitchFamily="34" charset="0"/>
                <a:ea typeface="Martel Sans Light" panose="00000400000000000000" pitchFamily="34" charset="-122"/>
                <a:cs typeface="Martel Sans Light" panose="00000400000000000000" pitchFamily="34" charset="-120"/>
              </a:rPr>
              <a:t>Esta presentación detalla un análisis predictivo de campañas bancarias, explorando la estructura de los datos, estadísticas clave, manejo de valores nulos y la evaluación de diversos modelos de aprendizaje automático para predecir el éxito de las campañas.</a:t>
            </a:r>
            <a:endParaRPr lang="en-US" sz="1600" dirty="0"/>
          </a:p>
        </p:txBody>
      </p:sp>
      <p:sp>
        <p:nvSpPr>
          <p:cNvPr id="7" name="Text 3"/>
          <p:cNvSpPr/>
          <p:nvPr/>
        </p:nvSpPr>
        <p:spPr>
          <a:xfrm>
            <a:off x="6763822" y="5492353"/>
            <a:ext cx="2602706" cy="36647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50" b="1" dirty="0" err="1">
                <a:solidFill>
                  <a:srgbClr val="D9E1FF"/>
                </a:solidFill>
                <a:latin typeface="Martel Sans Bold" pitchFamily="34" charset="0"/>
                <a:ea typeface="Martel Sans Bold" pitchFamily="34" charset="-122"/>
                <a:cs typeface="Martel Sans Bold" pitchFamily="34" charset="-120"/>
              </a:rPr>
              <a:t>Autores</a:t>
            </a:r>
            <a:r>
              <a:rPr lang="en-US" sz="2050" b="1" dirty="0">
                <a:solidFill>
                  <a:srgbClr val="D9E1FF"/>
                </a:solidFill>
                <a:latin typeface="Martel Sans Bold" pitchFamily="34" charset="0"/>
                <a:ea typeface="Martel Sans Bold" pitchFamily="34" charset="-122"/>
                <a:cs typeface="Martel Sans Bold" pitchFamily="34" charset="-120"/>
              </a:rPr>
              <a:t>:</a:t>
            </a:r>
            <a:endParaRPr lang="en-US" sz="2050" b="1" dirty="0">
              <a:solidFill>
                <a:srgbClr val="D9E1FF"/>
              </a:solidFill>
              <a:latin typeface="Martel Sans Bold" pitchFamily="34" charset="0"/>
              <a:ea typeface="Martel Sans Bold" pitchFamily="34" charset="-122"/>
              <a:cs typeface="Martel Sans Bold" pitchFamily="34" charset="-120"/>
            </a:endParaRPr>
          </a:p>
          <a:p>
            <a:pPr marL="0" indent="0" algn="l">
              <a:lnSpc>
                <a:spcPts val="2850"/>
              </a:lnSpc>
              <a:buNone/>
            </a:pPr>
            <a:r>
              <a:rPr lang="en-US" sz="2050" b="1" dirty="0">
                <a:solidFill>
                  <a:srgbClr val="D9E1FF"/>
                </a:solidFill>
                <a:latin typeface="Martel Sans Bold" pitchFamily="34" charset="0"/>
                <a:ea typeface="Martel Sans Bold" pitchFamily="34" charset="-122"/>
                <a:cs typeface="Martel Sans Bold" pitchFamily="34" charset="-120"/>
              </a:rPr>
              <a:t>Reinaldo </a:t>
            </a:r>
            <a:r>
              <a:rPr lang="en-US" sz="2050" b="1" dirty="0" err="1">
                <a:solidFill>
                  <a:srgbClr val="D9E1FF"/>
                </a:solidFill>
                <a:latin typeface="Martel Sans Bold" pitchFamily="34" charset="0"/>
                <a:ea typeface="Martel Sans Bold" pitchFamily="34" charset="-122"/>
                <a:cs typeface="Martel Sans Bold" pitchFamily="34" charset="-120"/>
              </a:rPr>
              <a:t>Mursuli</a:t>
            </a:r>
            <a:r>
              <a:rPr lang="en-US" sz="2050" b="1" dirty="0">
                <a:solidFill>
                  <a:srgbClr val="D9E1FF"/>
                </a:solidFill>
                <a:latin typeface="Martel Sans Bold" pitchFamily="34" charset="0"/>
                <a:ea typeface="Martel Sans Bold" pitchFamily="34" charset="-122"/>
                <a:cs typeface="Martel Sans Bold" pitchFamily="34" charset="-120"/>
              </a:rPr>
              <a:t> </a:t>
            </a:r>
            <a:r>
              <a:rPr lang="en-US" sz="2050" b="1" dirty="0" err="1">
                <a:solidFill>
                  <a:srgbClr val="D9E1FF"/>
                </a:solidFill>
                <a:latin typeface="Martel Sans Bold" pitchFamily="34" charset="0"/>
                <a:ea typeface="Martel Sans Bold" pitchFamily="34" charset="-122"/>
                <a:cs typeface="Martel Sans Bold" pitchFamily="34" charset="-120"/>
              </a:rPr>
              <a:t>Tavio</a:t>
            </a:r>
            <a:endParaRPr lang="en-US" sz="2050" b="1" dirty="0">
              <a:solidFill>
                <a:srgbClr val="D9E1FF"/>
              </a:solidFill>
              <a:latin typeface="Martel Sans Bold" pitchFamily="34" charset="0"/>
              <a:ea typeface="Martel Sans Bold" pitchFamily="34" charset="-122"/>
              <a:cs typeface="Martel Sans Bold" pitchFamily="34" charset="-120"/>
            </a:endParaRPr>
          </a:p>
          <a:p>
            <a:pPr marL="0" indent="0" algn="l">
              <a:lnSpc>
                <a:spcPts val="2850"/>
              </a:lnSpc>
              <a:buNone/>
            </a:pPr>
            <a:r>
              <a:rPr lang="en-US" sz="2050" b="1" dirty="0" err="1">
                <a:solidFill>
                  <a:srgbClr val="D9E1FF"/>
                </a:solidFill>
                <a:latin typeface="Martel Sans Bold" pitchFamily="34" charset="0"/>
                <a:ea typeface="Martel Sans Bold" pitchFamily="34" charset="-122"/>
              </a:rPr>
              <a:t>Addiel</a:t>
            </a:r>
            <a:r>
              <a:rPr lang="en-US" sz="2050" b="1" dirty="0">
                <a:solidFill>
                  <a:srgbClr val="D9E1FF"/>
                </a:solidFill>
                <a:latin typeface="Martel Sans Bold" pitchFamily="34" charset="0"/>
                <a:ea typeface="Martel Sans Bold" pitchFamily="34" charset="-122"/>
              </a:rPr>
              <a:t> Paz Perez</a:t>
            </a:r>
            <a:endParaRPr lang="en-US" sz="20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578048"/>
            <a:ext cx="6887170" cy="61591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85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Conclusiones y Próximos Pasos</a:t>
            </a:r>
            <a:endParaRPr lang="en-US" sz="3850" dirty="0"/>
          </a:p>
        </p:txBody>
      </p:sp>
      <p:sp>
        <p:nvSpPr>
          <p:cNvPr id="4" name="Text 1"/>
          <p:cNvSpPr/>
          <p:nvPr/>
        </p:nvSpPr>
        <p:spPr>
          <a:xfrm>
            <a:off x="837724" y="1508046"/>
            <a:ext cx="7468553" cy="134016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D9E1FF"/>
                </a:solidFill>
                <a:latin typeface="Martel Sans Light" panose="00000400000000000000" pitchFamily="34" charset="0"/>
                <a:ea typeface="Martel Sans Light" panose="00000400000000000000" pitchFamily="34" charset="-122"/>
                <a:cs typeface="Martel Sans Light" panose="00000400000000000000" pitchFamily="34" charset="-120"/>
              </a:rPr>
              <a:t>Basado en los resultados de la evaluación, el modelo SVM mostró un rendimiento equilibrado, especialmente en el f1-score macro promedio, lo que lo convierte en una opción prometedora para este conjunto de datos desequilibrado.</a:t>
            </a:r>
            <a:endParaRPr lang="en-US" sz="16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724" y="3083838"/>
            <a:ext cx="1047274" cy="152257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094428" y="3293269"/>
            <a:ext cx="2922865" cy="30801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Modelo Seleccionado: SVM</a:t>
            </a:r>
            <a:endParaRPr lang="en-US" sz="1900" dirty="0"/>
          </a:p>
        </p:txBody>
      </p:sp>
      <p:sp>
        <p:nvSpPr>
          <p:cNvPr id="7" name="Text 3"/>
          <p:cNvSpPr/>
          <p:nvPr/>
        </p:nvSpPr>
        <p:spPr>
          <a:xfrm>
            <a:off x="2094428" y="3726894"/>
            <a:ext cx="6211848" cy="67008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D9E1FF"/>
                </a:solidFill>
                <a:latin typeface="Martel Sans Light" panose="00000400000000000000" pitchFamily="34" charset="0"/>
                <a:ea typeface="Martel Sans Light" panose="00000400000000000000" pitchFamily="34" charset="-122"/>
                <a:cs typeface="Martel Sans Light" panose="00000400000000000000" pitchFamily="34" charset="-120"/>
              </a:rPr>
              <a:t>Ofrece un buen equilibrio entre precisión y recall, crucial para datos desequilibrados.</a:t>
            </a:r>
            <a:endParaRPr lang="en-US" sz="160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724" y="4606409"/>
            <a:ext cx="1047274" cy="1522571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2094428" y="4815840"/>
            <a:ext cx="2464118" cy="30801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Optimización Futura</a:t>
            </a:r>
            <a:endParaRPr lang="en-US" sz="1900" dirty="0"/>
          </a:p>
        </p:txBody>
      </p:sp>
      <p:sp>
        <p:nvSpPr>
          <p:cNvPr id="10" name="Text 5"/>
          <p:cNvSpPr/>
          <p:nvPr/>
        </p:nvSpPr>
        <p:spPr>
          <a:xfrm>
            <a:off x="2094428" y="5249466"/>
            <a:ext cx="6211848" cy="67008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D9E1FF"/>
                </a:solidFill>
                <a:latin typeface="Martel Sans Light" panose="00000400000000000000" pitchFamily="34" charset="0"/>
                <a:ea typeface="Martel Sans Light" panose="00000400000000000000" pitchFamily="34" charset="-122"/>
                <a:cs typeface="Martel Sans Light" panose="00000400000000000000" pitchFamily="34" charset="-120"/>
              </a:rPr>
              <a:t>Explorar el ajuste de hiperparámetros y técnicas de balanceo de clases.</a:t>
            </a:r>
            <a:endParaRPr lang="en-US" sz="160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724" y="6128980"/>
            <a:ext cx="1047274" cy="1522571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2094428" y="6338411"/>
            <a:ext cx="2464118" cy="30801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Implementación</a:t>
            </a:r>
            <a:endParaRPr lang="en-US" sz="1900" dirty="0"/>
          </a:p>
        </p:txBody>
      </p:sp>
      <p:sp>
        <p:nvSpPr>
          <p:cNvPr id="13" name="Text 7"/>
          <p:cNvSpPr/>
          <p:nvPr/>
        </p:nvSpPr>
        <p:spPr>
          <a:xfrm>
            <a:off x="2094428" y="6772037"/>
            <a:ext cx="6211848" cy="67008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D9E1FF"/>
                </a:solidFill>
                <a:latin typeface="Martel Sans Light" panose="00000400000000000000" pitchFamily="34" charset="0"/>
                <a:ea typeface="Martel Sans Light" panose="00000400000000000000" pitchFamily="34" charset="-122"/>
                <a:cs typeface="Martel Sans Light" panose="00000400000000000000" pitchFamily="34" charset="-120"/>
              </a:rPr>
              <a:t>Integrar el modelo en un sistema para predicciones en tiempo real.</a:t>
            </a:r>
            <a:endParaRPr lang="en-US" sz="16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365938" y="2979683"/>
            <a:ext cx="7898524" cy="684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850" dirty="0">
                <a:solidFill>
                  <a:schemeClr val="bg1"/>
                </a:solidFill>
                <a:latin typeface="Kanit" charset="-34"/>
                <a:cs typeface="Kanit" charset="-34"/>
              </a:rPr>
              <a:t>Interfaces de usuario</a:t>
            </a:r>
            <a:endParaRPr lang="en-US" sz="3850" dirty="0">
              <a:solidFill>
                <a:schemeClr val="bg1"/>
              </a:solidFill>
              <a:latin typeface="Kanit" charset="-34"/>
              <a:cs typeface="Kanit" charset="-34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Captura de pantalla (9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35" y="-635"/>
            <a:ext cx="14630400" cy="823023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Captura de pantalla (10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35" y="-635"/>
            <a:ext cx="14631035" cy="810768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Captura de pantalla (13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35" y="-635"/>
            <a:ext cx="14631035" cy="823023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5455" y="539948"/>
            <a:ext cx="8873490" cy="57757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45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Información General del Conjunto de Datos</a:t>
            </a:r>
            <a:endParaRPr lang="en-US" sz="3600" dirty="0"/>
          </a:p>
        </p:txBody>
      </p:sp>
      <p:sp>
        <p:nvSpPr>
          <p:cNvPr id="3" name="Text 1"/>
          <p:cNvSpPr/>
          <p:nvPr/>
        </p:nvSpPr>
        <p:spPr>
          <a:xfrm>
            <a:off x="785455" y="1588651"/>
            <a:ext cx="6290191" cy="157043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D9E1FF"/>
                </a:solidFill>
                <a:latin typeface="Martel Sans Light" panose="00000400000000000000" pitchFamily="34" charset="0"/>
                <a:ea typeface="Martel Sans Light" panose="00000400000000000000" pitchFamily="34" charset="-122"/>
                <a:cs typeface="Martel Sans Light" panose="00000400000000000000" pitchFamily="34" charset="-120"/>
              </a:rPr>
              <a:t>El conjunto de datos comprende 4521 filas y 17 columnas, ofreciendo una visión completa de las interacciones de los clientes. Las columnas se dividen en 7 tipos numéricos (int64) y 10 tipos de objeto, abarcando atributos demográficos, financieros y de campaña.</a:t>
            </a:r>
            <a:endParaRPr lang="en-US" sz="1500" dirty="0"/>
          </a:p>
        </p:txBody>
      </p:sp>
      <p:sp>
        <p:nvSpPr>
          <p:cNvPr id="4" name="Text 2"/>
          <p:cNvSpPr/>
          <p:nvPr/>
        </p:nvSpPr>
        <p:spPr>
          <a:xfrm>
            <a:off x="785455" y="3335774"/>
            <a:ext cx="6290191" cy="94226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D9E1FF"/>
                </a:solidFill>
                <a:latin typeface="Martel Sans Light" panose="00000400000000000000" pitchFamily="34" charset="0"/>
                <a:ea typeface="Martel Sans Light" panose="00000400000000000000" pitchFamily="34" charset="-122"/>
                <a:cs typeface="Martel Sans Light" panose="00000400000000000000" pitchFamily="34" charset="-120"/>
              </a:rPr>
              <a:t>Variables clave como la edad, el saldo, la duración de la llamada y el resultado de la campaña anterior son cruciales para el análisis predictivo.</a:t>
            </a:r>
            <a:endParaRPr lang="en-US" sz="15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62374" y="1632823"/>
            <a:ext cx="6290191" cy="629019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61818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3257907"/>
            <a:ext cx="6784300" cy="61591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85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Estadísticas Descriptivas Clave</a:t>
            </a:r>
            <a:endParaRPr lang="en-US" sz="3850" dirty="0"/>
          </a:p>
        </p:txBody>
      </p:sp>
      <p:sp>
        <p:nvSpPr>
          <p:cNvPr id="4" name="Text 1"/>
          <p:cNvSpPr/>
          <p:nvPr/>
        </p:nvSpPr>
        <p:spPr>
          <a:xfrm>
            <a:off x="837724" y="4292560"/>
            <a:ext cx="3042285" cy="69115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5400"/>
              </a:lnSpc>
              <a:buNone/>
            </a:pPr>
            <a:r>
              <a:rPr lang="en-US" sz="54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4521</a:t>
            </a:r>
            <a:endParaRPr lang="en-US" sz="5400" dirty="0"/>
          </a:p>
        </p:txBody>
      </p:sp>
      <p:sp>
        <p:nvSpPr>
          <p:cNvPr id="5" name="Text 2"/>
          <p:cNvSpPr/>
          <p:nvPr/>
        </p:nvSpPr>
        <p:spPr>
          <a:xfrm>
            <a:off x="1126808" y="5245418"/>
            <a:ext cx="2464118" cy="30801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9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Registros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837724" y="5679043"/>
            <a:ext cx="3042285" cy="67008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1600" dirty="0">
                <a:solidFill>
                  <a:srgbClr val="D9E1FF"/>
                </a:solidFill>
                <a:latin typeface="Martel Sans Light" panose="00000400000000000000" pitchFamily="34" charset="0"/>
                <a:ea typeface="Martel Sans Light" panose="00000400000000000000" pitchFamily="34" charset="-122"/>
                <a:cs typeface="Martel Sans Light" panose="00000400000000000000" pitchFamily="34" charset="-120"/>
              </a:rPr>
              <a:t>Número total de entradas en el conjunto de datos.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4141827" y="4292560"/>
            <a:ext cx="3042404" cy="69115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5400"/>
              </a:lnSpc>
              <a:buNone/>
            </a:pPr>
            <a:r>
              <a:rPr lang="en-US" sz="54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41.17</a:t>
            </a:r>
            <a:endParaRPr lang="en-US" sz="5400" dirty="0"/>
          </a:p>
        </p:txBody>
      </p:sp>
      <p:sp>
        <p:nvSpPr>
          <p:cNvPr id="8" name="Text 5"/>
          <p:cNvSpPr/>
          <p:nvPr/>
        </p:nvSpPr>
        <p:spPr>
          <a:xfrm>
            <a:off x="4430911" y="5245418"/>
            <a:ext cx="2464118" cy="30801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9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Edad Media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4141827" y="5679043"/>
            <a:ext cx="3042404" cy="67008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1600" dirty="0">
                <a:solidFill>
                  <a:srgbClr val="D9E1FF"/>
                </a:solidFill>
                <a:latin typeface="Martel Sans Light" panose="00000400000000000000" pitchFamily="34" charset="0"/>
                <a:ea typeface="Martel Sans Light" panose="00000400000000000000" pitchFamily="34" charset="-122"/>
                <a:cs typeface="Martel Sans Light" panose="00000400000000000000" pitchFamily="34" charset="-120"/>
              </a:rPr>
              <a:t>Edad promedio de los clientes en el conjunto de datos.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7446050" y="4292560"/>
            <a:ext cx="3042404" cy="69115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5400"/>
              </a:lnSpc>
              <a:buNone/>
            </a:pPr>
            <a:r>
              <a:rPr lang="en-US" sz="54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1422.66</a:t>
            </a:r>
            <a:endParaRPr lang="en-US" sz="5400" dirty="0"/>
          </a:p>
        </p:txBody>
      </p:sp>
      <p:sp>
        <p:nvSpPr>
          <p:cNvPr id="11" name="Text 8"/>
          <p:cNvSpPr/>
          <p:nvPr/>
        </p:nvSpPr>
        <p:spPr>
          <a:xfrm>
            <a:off x="7735133" y="5245418"/>
            <a:ext cx="2464118" cy="30801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9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Saldo Medio</a:t>
            </a:r>
            <a:endParaRPr lang="en-US" sz="1900" dirty="0"/>
          </a:p>
        </p:txBody>
      </p:sp>
      <p:sp>
        <p:nvSpPr>
          <p:cNvPr id="12" name="Text 9"/>
          <p:cNvSpPr/>
          <p:nvPr/>
        </p:nvSpPr>
        <p:spPr>
          <a:xfrm>
            <a:off x="7446050" y="5679043"/>
            <a:ext cx="3042404" cy="67008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1600" dirty="0">
                <a:solidFill>
                  <a:srgbClr val="D9E1FF"/>
                </a:solidFill>
                <a:latin typeface="Martel Sans Light" panose="00000400000000000000" pitchFamily="34" charset="0"/>
                <a:ea typeface="Martel Sans Light" panose="00000400000000000000" pitchFamily="34" charset="-122"/>
                <a:cs typeface="Martel Sans Light" panose="00000400000000000000" pitchFamily="34" charset="-120"/>
              </a:rPr>
              <a:t>Saldo promedio de las cuentas de los clientes.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10750272" y="4292560"/>
            <a:ext cx="3042404" cy="69115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5400"/>
              </a:lnSpc>
              <a:buNone/>
            </a:pPr>
            <a:r>
              <a:rPr lang="en-US" sz="54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263.96</a:t>
            </a:r>
            <a:endParaRPr lang="en-US" sz="5400" dirty="0"/>
          </a:p>
        </p:txBody>
      </p:sp>
      <p:sp>
        <p:nvSpPr>
          <p:cNvPr id="14" name="Text 11"/>
          <p:cNvSpPr/>
          <p:nvPr/>
        </p:nvSpPr>
        <p:spPr>
          <a:xfrm>
            <a:off x="11039356" y="5245418"/>
            <a:ext cx="2464118" cy="30801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9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Duración Media</a:t>
            </a:r>
            <a:endParaRPr lang="en-US" sz="1900" dirty="0"/>
          </a:p>
        </p:txBody>
      </p:sp>
      <p:sp>
        <p:nvSpPr>
          <p:cNvPr id="15" name="Text 12"/>
          <p:cNvSpPr/>
          <p:nvPr/>
        </p:nvSpPr>
        <p:spPr>
          <a:xfrm>
            <a:off x="10750272" y="5679043"/>
            <a:ext cx="3042404" cy="100512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1600" dirty="0">
                <a:solidFill>
                  <a:srgbClr val="D9E1FF"/>
                </a:solidFill>
                <a:latin typeface="Martel Sans Light" panose="00000400000000000000" pitchFamily="34" charset="0"/>
                <a:ea typeface="Martel Sans Light" panose="00000400000000000000" pitchFamily="34" charset="-122"/>
                <a:cs typeface="Martel Sans Light" panose="00000400000000000000" pitchFamily="34" charset="-120"/>
              </a:rPr>
              <a:t>Duración promedio de las llamadas de contacto (en segundos).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837724" y="6919793"/>
            <a:ext cx="12954952" cy="67008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D9E1FF"/>
                </a:solidFill>
                <a:latin typeface="Martel Sans Light" panose="00000400000000000000" pitchFamily="34" charset="0"/>
                <a:ea typeface="Martel Sans Light" panose="00000400000000000000" pitchFamily="34" charset="-122"/>
                <a:cs typeface="Martel Sans Light" panose="00000400000000000000" pitchFamily="34" charset="-120"/>
              </a:rPr>
              <a:t>Estas estadísticas proporcionan una instantánea de las características numéricas del conjunto de datos, revelando distribuciones y valores centrales para variables clave como edad, saldo, día, duración, campaña, pdays y previous.</a:t>
            </a:r>
            <a:endParaRPr lang="en-US" sz="1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27008" y="568523"/>
            <a:ext cx="8272224" cy="60805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4750"/>
              </a:lnSpc>
              <a:buNone/>
            </a:pPr>
            <a:r>
              <a:rPr lang="en-US" sz="38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Distribución de la Variable Objetivo 'y'</a:t>
            </a:r>
            <a:endParaRPr lang="en-US" sz="38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7008" y="1719263"/>
            <a:ext cx="6236018" cy="3254931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3319582" y="5004673"/>
            <a:ext cx="206693" cy="206693"/>
          </a:xfrm>
          <a:prstGeom prst="roundRect">
            <a:avLst>
              <a:gd name="adj" fmla="val 8848"/>
            </a:avLst>
          </a:prstGeom>
          <a:solidFill>
            <a:srgbClr val="6A010A"/>
          </a:solidFill>
        </p:spPr>
      </p:sp>
      <p:sp>
        <p:nvSpPr>
          <p:cNvPr id="5" name="Text 2"/>
          <p:cNvSpPr/>
          <p:nvPr/>
        </p:nvSpPr>
        <p:spPr>
          <a:xfrm>
            <a:off x="3587234" y="5004673"/>
            <a:ext cx="281583" cy="20669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600" dirty="0">
                <a:solidFill>
                  <a:srgbClr val="D9E1FF"/>
                </a:solidFill>
                <a:latin typeface="Martel Sans Light" panose="00000400000000000000" pitchFamily="34" charset="0"/>
                <a:ea typeface="Martel Sans Light" panose="00000400000000000000" pitchFamily="34" charset="-122"/>
                <a:cs typeface="Martel Sans Light" panose="00000400000000000000" pitchFamily="34" charset="-120"/>
              </a:rPr>
              <a:t>No</a:t>
            </a:r>
            <a:endParaRPr lang="en-US" sz="1600" dirty="0"/>
          </a:p>
        </p:txBody>
      </p:sp>
      <p:sp>
        <p:nvSpPr>
          <p:cNvPr id="6" name="Shape 3"/>
          <p:cNvSpPr/>
          <p:nvPr/>
        </p:nvSpPr>
        <p:spPr>
          <a:xfrm>
            <a:off x="4021217" y="5004673"/>
            <a:ext cx="206693" cy="206693"/>
          </a:xfrm>
          <a:prstGeom prst="roundRect">
            <a:avLst>
              <a:gd name="adj" fmla="val 8848"/>
            </a:avLst>
          </a:prstGeom>
          <a:solidFill>
            <a:srgbClr val="FD2B3D"/>
          </a:solidFill>
        </p:spPr>
      </p:sp>
      <p:sp>
        <p:nvSpPr>
          <p:cNvPr id="7" name="Text 4"/>
          <p:cNvSpPr/>
          <p:nvPr/>
        </p:nvSpPr>
        <p:spPr>
          <a:xfrm>
            <a:off x="4288869" y="5004673"/>
            <a:ext cx="179665" cy="20669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600" dirty="0">
                <a:solidFill>
                  <a:srgbClr val="D9E1FF"/>
                </a:solidFill>
                <a:latin typeface="Martel Sans Light" panose="00000400000000000000" pitchFamily="34" charset="0"/>
                <a:ea typeface="Martel Sans Light" panose="00000400000000000000" pitchFamily="34" charset="-122"/>
                <a:cs typeface="Martel Sans Light" panose="00000400000000000000" pitchFamily="34" charset="-120"/>
              </a:rPr>
              <a:t>Sí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7574994" y="1672828"/>
            <a:ext cx="6236018" cy="132349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D9E1FF"/>
                </a:solidFill>
                <a:latin typeface="Martel Sans Light" panose="00000400000000000000" pitchFamily="34" charset="0"/>
                <a:ea typeface="Martel Sans Light" panose="00000400000000000000" pitchFamily="34" charset="-122"/>
                <a:cs typeface="Martel Sans Light" panose="00000400000000000000" pitchFamily="34" charset="-120"/>
              </a:rPr>
              <a:t>La variable 'y' representa el éxito de la campaña, con una distribución desequilibrada: el 88.48% de los casos son "no" (no suscritos) y el 11.52% son "sí" (suscritos). Este desequilibrio es crucial para la selección y evaluación del modelo.</a:t>
            </a:r>
            <a:endParaRPr lang="en-US" sz="1600" dirty="0"/>
          </a:p>
        </p:txBody>
      </p:sp>
      <p:pic>
        <p:nvPicPr>
          <p:cNvPr id="10" name="Imagen 1"/>
          <p:cNvPicPr/>
          <p:nvPr/>
        </p:nvPicPr>
        <p:blipFill>
          <a:blip r:embed="rId2"/>
          <a:stretch>
            <a:fillRect/>
          </a:stretch>
        </p:blipFill>
        <p:spPr>
          <a:xfrm>
            <a:off x="8058070" y="3346728"/>
            <a:ext cx="5269865" cy="41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032986"/>
            <a:ext cx="9129355" cy="61591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85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Análisis de Valores Nulos y Desconocidos</a:t>
            </a:r>
            <a:endParaRPr lang="en-US" sz="3850" dirty="0"/>
          </a:p>
        </p:txBody>
      </p:sp>
      <p:sp>
        <p:nvSpPr>
          <p:cNvPr id="3" name="Text 1"/>
          <p:cNvSpPr/>
          <p:nvPr/>
        </p:nvSpPr>
        <p:spPr>
          <a:xfrm>
            <a:off x="837724" y="2067758"/>
            <a:ext cx="12954952" cy="67008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D9E1FF"/>
                </a:solidFill>
                <a:latin typeface="Martel Sans Light" panose="00000400000000000000" pitchFamily="34" charset="0"/>
                <a:ea typeface="Martel Sans Light" panose="00000400000000000000" pitchFamily="34" charset="-122"/>
                <a:cs typeface="Martel Sans Light" panose="00000400000000000000" pitchFamily="34" charset="-120"/>
              </a:rPr>
              <a:t>Se realizó un análisis exhaustivo para identificar valores nulos y desconocidos en las columnas. Las columnas 'contact' y 'poutcome' presentan un alto porcentaje de valores desconocidos, lo que requiere una estrategia de preprocesamiento.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837724" y="3078123"/>
            <a:ext cx="5485448" cy="261818"/>
          </a:xfrm>
          <a:prstGeom prst="roundRect">
            <a:avLst>
              <a:gd name="adj" fmla="val 12000"/>
            </a:avLst>
          </a:prstGeom>
          <a:solidFill>
            <a:srgbClr val="2F2B54"/>
          </a:solidFill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7724" y="3078123"/>
            <a:ext cx="46077" cy="261818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6480215" y="3078123"/>
            <a:ext cx="704017" cy="26181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20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0.84%</a:t>
            </a:r>
            <a:endParaRPr lang="en-US" sz="2050" dirty="0"/>
          </a:p>
        </p:txBody>
      </p:sp>
      <p:sp>
        <p:nvSpPr>
          <p:cNvPr id="7" name="Text 4"/>
          <p:cNvSpPr/>
          <p:nvPr/>
        </p:nvSpPr>
        <p:spPr>
          <a:xfrm>
            <a:off x="837724" y="3601641"/>
            <a:ext cx="2464118" cy="30801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Job</a:t>
            </a:r>
            <a:endParaRPr lang="en-US" sz="1900" dirty="0"/>
          </a:p>
        </p:txBody>
      </p:sp>
      <p:sp>
        <p:nvSpPr>
          <p:cNvPr id="8" name="Text 5"/>
          <p:cNvSpPr/>
          <p:nvPr/>
        </p:nvSpPr>
        <p:spPr>
          <a:xfrm>
            <a:off x="837724" y="4035266"/>
            <a:ext cx="6346508" cy="33504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D9E1FF"/>
                </a:solidFill>
                <a:latin typeface="Martel Sans Light" panose="00000400000000000000" pitchFamily="34" charset="0"/>
                <a:ea typeface="Martel Sans Light" panose="00000400000000000000" pitchFamily="34" charset="-122"/>
                <a:cs typeface="Martel Sans Light" panose="00000400000000000000" pitchFamily="34" charset="-120"/>
              </a:rPr>
              <a:t>Porcentaje de valores desconocidos.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7446050" y="3078123"/>
            <a:ext cx="5584746" cy="261818"/>
          </a:xfrm>
          <a:prstGeom prst="roundRect">
            <a:avLst>
              <a:gd name="adj" fmla="val 12000"/>
            </a:avLst>
          </a:prstGeom>
          <a:solidFill>
            <a:srgbClr val="2F2B54"/>
          </a:solidFill>
        </p:spPr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6050" y="3078123"/>
            <a:ext cx="231100" cy="261818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13187839" y="3078123"/>
            <a:ext cx="604837" cy="26181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20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4.14%</a:t>
            </a:r>
            <a:endParaRPr lang="en-US" sz="2050" dirty="0"/>
          </a:p>
        </p:txBody>
      </p:sp>
      <p:sp>
        <p:nvSpPr>
          <p:cNvPr id="12" name="Text 8"/>
          <p:cNvSpPr/>
          <p:nvPr/>
        </p:nvSpPr>
        <p:spPr>
          <a:xfrm>
            <a:off x="7446050" y="3601641"/>
            <a:ext cx="2464118" cy="30801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Education</a:t>
            </a:r>
            <a:endParaRPr lang="en-US" sz="1900" dirty="0"/>
          </a:p>
        </p:txBody>
      </p:sp>
      <p:sp>
        <p:nvSpPr>
          <p:cNvPr id="13" name="Text 9"/>
          <p:cNvSpPr/>
          <p:nvPr/>
        </p:nvSpPr>
        <p:spPr>
          <a:xfrm>
            <a:off x="7446050" y="4035266"/>
            <a:ext cx="6346627" cy="33504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D9E1FF"/>
                </a:solidFill>
                <a:latin typeface="Martel Sans Light" panose="00000400000000000000" pitchFamily="34" charset="0"/>
                <a:ea typeface="Martel Sans Light" panose="00000400000000000000" pitchFamily="34" charset="-122"/>
                <a:cs typeface="Martel Sans Light" panose="00000400000000000000" pitchFamily="34" charset="-120"/>
              </a:rPr>
              <a:t>Porcentaje de valores desconocidos.</a:t>
            </a:r>
            <a:endParaRPr lang="en-US" sz="1600" dirty="0"/>
          </a:p>
        </p:txBody>
      </p:sp>
      <p:sp>
        <p:nvSpPr>
          <p:cNvPr id="14" name="Shape 10"/>
          <p:cNvSpPr/>
          <p:nvPr/>
        </p:nvSpPr>
        <p:spPr>
          <a:xfrm>
            <a:off x="837724" y="4998601"/>
            <a:ext cx="5386030" cy="261818"/>
          </a:xfrm>
          <a:prstGeom prst="roundRect">
            <a:avLst>
              <a:gd name="adj" fmla="val 12000"/>
            </a:avLst>
          </a:prstGeom>
          <a:solidFill>
            <a:srgbClr val="2F2B54"/>
          </a:solidFill>
        </p:spPr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724" y="4998601"/>
            <a:ext cx="1577459" cy="261818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6380798" y="4998601"/>
            <a:ext cx="803434" cy="26181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20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29.29%</a:t>
            </a:r>
            <a:endParaRPr lang="en-US" sz="2050" dirty="0"/>
          </a:p>
        </p:txBody>
      </p:sp>
      <p:sp>
        <p:nvSpPr>
          <p:cNvPr id="17" name="Text 12"/>
          <p:cNvSpPr/>
          <p:nvPr/>
        </p:nvSpPr>
        <p:spPr>
          <a:xfrm>
            <a:off x="837724" y="5522119"/>
            <a:ext cx="2464118" cy="30801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Contact</a:t>
            </a:r>
            <a:endParaRPr lang="en-US" sz="1900" dirty="0"/>
          </a:p>
        </p:txBody>
      </p:sp>
      <p:sp>
        <p:nvSpPr>
          <p:cNvPr id="18" name="Text 13"/>
          <p:cNvSpPr/>
          <p:nvPr/>
        </p:nvSpPr>
        <p:spPr>
          <a:xfrm>
            <a:off x="837724" y="5955744"/>
            <a:ext cx="6346508" cy="33504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D9E1FF"/>
                </a:solidFill>
                <a:latin typeface="Martel Sans Light" panose="00000400000000000000" pitchFamily="34" charset="0"/>
                <a:ea typeface="Martel Sans Light" panose="00000400000000000000" pitchFamily="34" charset="-122"/>
                <a:cs typeface="Martel Sans Light" panose="00000400000000000000" pitchFamily="34" charset="-120"/>
              </a:rPr>
              <a:t>Porcentaje de valores desconocidos.</a:t>
            </a:r>
            <a:endParaRPr lang="en-US" sz="1600" dirty="0"/>
          </a:p>
        </p:txBody>
      </p:sp>
      <p:sp>
        <p:nvSpPr>
          <p:cNvPr id="19" name="Shape 14"/>
          <p:cNvSpPr/>
          <p:nvPr/>
        </p:nvSpPr>
        <p:spPr>
          <a:xfrm>
            <a:off x="7446050" y="4998601"/>
            <a:ext cx="5429845" cy="261818"/>
          </a:xfrm>
          <a:prstGeom prst="roundRect">
            <a:avLst>
              <a:gd name="adj" fmla="val 12000"/>
            </a:avLst>
          </a:prstGeom>
          <a:solidFill>
            <a:srgbClr val="2F2B54"/>
          </a:solidFill>
        </p:spPr>
      </p:sp>
      <p:pic>
        <p:nvPicPr>
          <p:cNvPr id="20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6050" y="4998601"/>
            <a:ext cx="4449723" cy="261818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13032938" y="4998601"/>
            <a:ext cx="759738" cy="26181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20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81.95%</a:t>
            </a:r>
            <a:endParaRPr lang="en-US" sz="2050" dirty="0"/>
          </a:p>
        </p:txBody>
      </p:sp>
      <p:sp>
        <p:nvSpPr>
          <p:cNvPr id="22" name="Text 16"/>
          <p:cNvSpPr/>
          <p:nvPr/>
        </p:nvSpPr>
        <p:spPr>
          <a:xfrm>
            <a:off x="7446050" y="5522119"/>
            <a:ext cx="2464118" cy="30801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Poutcome</a:t>
            </a:r>
            <a:endParaRPr lang="en-US" sz="1900" dirty="0"/>
          </a:p>
        </p:txBody>
      </p:sp>
      <p:sp>
        <p:nvSpPr>
          <p:cNvPr id="23" name="Text 17"/>
          <p:cNvSpPr/>
          <p:nvPr/>
        </p:nvSpPr>
        <p:spPr>
          <a:xfrm>
            <a:off x="7446050" y="5955744"/>
            <a:ext cx="6346627" cy="33504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D9E1FF"/>
                </a:solidFill>
                <a:latin typeface="Martel Sans Light" panose="00000400000000000000" pitchFamily="34" charset="0"/>
                <a:ea typeface="Martel Sans Light" panose="00000400000000000000" pitchFamily="34" charset="-122"/>
                <a:cs typeface="Martel Sans Light" panose="00000400000000000000" pitchFamily="34" charset="-120"/>
              </a:rPr>
              <a:t>Porcentaje de valores desconocidos.</a:t>
            </a:r>
            <a:endParaRPr lang="en-US" sz="1600" dirty="0"/>
          </a:p>
        </p:txBody>
      </p:sp>
      <p:sp>
        <p:nvSpPr>
          <p:cNvPr id="24" name="Text 18"/>
          <p:cNvSpPr/>
          <p:nvPr/>
        </p:nvSpPr>
        <p:spPr>
          <a:xfrm>
            <a:off x="837724" y="6526411"/>
            <a:ext cx="12954952" cy="67008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D9E1FF"/>
                </a:solidFill>
                <a:latin typeface="Martel Sans Light" panose="00000400000000000000" pitchFamily="34" charset="0"/>
                <a:ea typeface="Martel Sans Light" panose="00000400000000000000" pitchFamily="34" charset="-122"/>
                <a:cs typeface="Martel Sans Light" panose="00000400000000000000" pitchFamily="34" charset="-120"/>
              </a:rPr>
              <a:t>Para el preprocesamiento, se convirtieron los valores "unknown" a nulos y se eliminaron las columnas 'poutcome' y 'contact', junto con las filas con valores nulos en 'job' y 'education'.</a:t>
            </a:r>
            <a:endParaRPr lang="en-US" sz="16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27008" y="568523"/>
            <a:ext cx="8454628" cy="60805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4750"/>
              </a:lnSpc>
              <a:buNone/>
            </a:pPr>
            <a:r>
              <a:rPr lang="en-US" sz="38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Top 10 Características Más Importantes</a:t>
            </a:r>
            <a:endParaRPr lang="en-US" sz="3800" dirty="0"/>
          </a:p>
        </p:txBody>
      </p:sp>
      <p:sp>
        <p:nvSpPr>
          <p:cNvPr id="3" name="Text 1"/>
          <p:cNvSpPr/>
          <p:nvPr/>
        </p:nvSpPr>
        <p:spPr>
          <a:xfrm>
            <a:off x="827008" y="1672828"/>
            <a:ext cx="6236018" cy="132349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D9E1FF"/>
                </a:solidFill>
                <a:latin typeface="Martel Sans Light" panose="00000400000000000000" pitchFamily="34" charset="0"/>
                <a:ea typeface="Martel Sans Light" panose="00000400000000000000" pitchFamily="34" charset="-122"/>
                <a:cs typeface="Martel Sans Light" panose="00000400000000000000" pitchFamily="34" charset="-120"/>
              </a:rPr>
              <a:t>La duración de la llamada ('duration') es la característica más influyente, seguida por el saldo ('balance') y la edad ('age'). Estas características serán fundamentales para el entrenamiento del modelo.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7574994" y="1672828"/>
            <a:ext cx="6236018" cy="33087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Font typeface="+mj-lt"/>
              <a:buAutoNum type="arabicPeriod"/>
            </a:pPr>
            <a:r>
              <a:rPr lang="en-US" sz="1600" dirty="0">
                <a:solidFill>
                  <a:srgbClr val="D9E1FF"/>
                </a:solidFill>
                <a:latin typeface="Martel Sans Light" panose="00000400000000000000" pitchFamily="34" charset="0"/>
                <a:ea typeface="Martel Sans Light" panose="00000400000000000000" pitchFamily="34" charset="-122"/>
                <a:cs typeface="Martel Sans Light" panose="00000400000000000000" pitchFamily="34" charset="-120"/>
              </a:rPr>
              <a:t>duration: 0.290557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7574994" y="2075974"/>
            <a:ext cx="6236018" cy="33087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Font typeface="+mj-lt"/>
              <a:buAutoNum type="arabicPeriod" startAt="2"/>
            </a:pPr>
            <a:r>
              <a:rPr lang="en-US" sz="1600" dirty="0">
                <a:solidFill>
                  <a:srgbClr val="D9E1FF"/>
                </a:solidFill>
                <a:latin typeface="Martel Sans Light" panose="00000400000000000000" pitchFamily="34" charset="0"/>
                <a:ea typeface="Martel Sans Light" panose="00000400000000000000" pitchFamily="34" charset="-122"/>
                <a:cs typeface="Martel Sans Light" panose="00000400000000000000" pitchFamily="34" charset="-120"/>
              </a:rPr>
              <a:t>balance: 0.105800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7574994" y="2479119"/>
            <a:ext cx="6236018" cy="33087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Font typeface="+mj-lt"/>
              <a:buAutoNum type="arabicPeriod" startAt="3"/>
            </a:pPr>
            <a:r>
              <a:rPr lang="en-US" sz="1600" dirty="0">
                <a:solidFill>
                  <a:srgbClr val="D9E1FF"/>
                </a:solidFill>
                <a:latin typeface="Martel Sans Light" panose="00000400000000000000" pitchFamily="34" charset="0"/>
                <a:ea typeface="Martel Sans Light" panose="00000400000000000000" pitchFamily="34" charset="-122"/>
                <a:cs typeface="Martel Sans Light" panose="00000400000000000000" pitchFamily="34" charset="-120"/>
              </a:rPr>
              <a:t>age: 0.105436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7574994" y="2882265"/>
            <a:ext cx="6236018" cy="33087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Font typeface="+mj-lt"/>
              <a:buAutoNum type="arabicPeriod" startAt="4"/>
            </a:pPr>
            <a:r>
              <a:rPr lang="en-US" sz="1600" dirty="0">
                <a:solidFill>
                  <a:srgbClr val="D9E1FF"/>
                </a:solidFill>
                <a:latin typeface="Martel Sans Light" panose="00000400000000000000" pitchFamily="34" charset="0"/>
                <a:ea typeface="Martel Sans Light" panose="00000400000000000000" pitchFamily="34" charset="-122"/>
                <a:cs typeface="Martel Sans Light" panose="00000400000000000000" pitchFamily="34" charset="-120"/>
              </a:rPr>
              <a:t>day: 0.092174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7574994" y="3285411"/>
            <a:ext cx="6236018" cy="33087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Font typeface="+mj-lt"/>
              <a:buAutoNum type="arabicPeriod" startAt="5"/>
            </a:pPr>
            <a:r>
              <a:rPr lang="en-US" sz="1600" dirty="0">
                <a:solidFill>
                  <a:srgbClr val="D9E1FF"/>
                </a:solidFill>
                <a:latin typeface="Martel Sans Light" panose="00000400000000000000" pitchFamily="34" charset="0"/>
                <a:ea typeface="Martel Sans Light" panose="00000400000000000000" pitchFamily="34" charset="-122"/>
                <a:cs typeface="Martel Sans Light" panose="00000400000000000000" pitchFamily="34" charset="-120"/>
              </a:rPr>
              <a:t>month: 0.083508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7574994" y="3688556"/>
            <a:ext cx="6236018" cy="33087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Font typeface="+mj-lt"/>
              <a:buAutoNum type="arabicPeriod" startAt="6"/>
            </a:pPr>
            <a:r>
              <a:rPr lang="en-US" sz="1600" dirty="0">
                <a:solidFill>
                  <a:srgbClr val="D9E1FF"/>
                </a:solidFill>
                <a:latin typeface="Martel Sans Light" panose="00000400000000000000" pitchFamily="34" charset="0"/>
                <a:ea typeface="Martel Sans Light" panose="00000400000000000000" pitchFamily="34" charset="-122"/>
                <a:cs typeface="Martel Sans Light" panose="00000400000000000000" pitchFamily="34" charset="-120"/>
              </a:rPr>
              <a:t>pdays: 0.052059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7574994" y="4091702"/>
            <a:ext cx="6236018" cy="33087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Font typeface="+mj-lt"/>
              <a:buAutoNum type="arabicPeriod" startAt="7"/>
            </a:pPr>
            <a:r>
              <a:rPr lang="en-US" sz="1600" dirty="0">
                <a:solidFill>
                  <a:srgbClr val="D9E1FF"/>
                </a:solidFill>
                <a:latin typeface="Martel Sans Light" panose="00000400000000000000" pitchFamily="34" charset="0"/>
                <a:ea typeface="Martel Sans Light" panose="00000400000000000000" pitchFamily="34" charset="-122"/>
                <a:cs typeface="Martel Sans Light" panose="00000400000000000000" pitchFamily="34" charset="-120"/>
              </a:rPr>
              <a:t>job: 0.050703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7574994" y="4494848"/>
            <a:ext cx="6236018" cy="33087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Font typeface="+mj-lt"/>
              <a:buAutoNum type="arabicPeriod" startAt="8"/>
            </a:pPr>
            <a:r>
              <a:rPr lang="en-US" sz="1600" dirty="0">
                <a:solidFill>
                  <a:srgbClr val="D9E1FF"/>
                </a:solidFill>
                <a:latin typeface="Martel Sans Light" panose="00000400000000000000" pitchFamily="34" charset="0"/>
                <a:ea typeface="Martel Sans Light" panose="00000400000000000000" pitchFamily="34" charset="-122"/>
                <a:cs typeface="Martel Sans Light" panose="00000400000000000000" pitchFamily="34" charset="-120"/>
              </a:rPr>
              <a:t>poutcome: 0.045556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7574994" y="4897993"/>
            <a:ext cx="6236018" cy="33087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Font typeface="+mj-lt"/>
              <a:buAutoNum type="arabicPeriod" startAt="9"/>
            </a:pPr>
            <a:r>
              <a:rPr lang="en-US" sz="1600" dirty="0">
                <a:solidFill>
                  <a:srgbClr val="D9E1FF"/>
                </a:solidFill>
                <a:latin typeface="Martel Sans Light" panose="00000400000000000000" pitchFamily="34" charset="0"/>
                <a:ea typeface="Martel Sans Light" panose="00000400000000000000" pitchFamily="34" charset="-122"/>
                <a:cs typeface="Martel Sans Light" panose="00000400000000000000" pitchFamily="34" charset="-120"/>
              </a:rPr>
              <a:t>campaign: 0.038802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7574994" y="5301139"/>
            <a:ext cx="6236018" cy="33087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Font typeface="+mj-lt"/>
              <a:buAutoNum type="arabicPeriod" startAt="10"/>
            </a:pPr>
            <a:r>
              <a:rPr lang="en-US" sz="1600" dirty="0">
                <a:solidFill>
                  <a:srgbClr val="D9E1FF"/>
                </a:solidFill>
                <a:latin typeface="Martel Sans Light" panose="00000400000000000000" pitchFamily="34" charset="0"/>
                <a:ea typeface="Martel Sans Light" panose="00000400000000000000" pitchFamily="34" charset="-122"/>
                <a:cs typeface="Martel Sans Light" panose="00000400000000000000" pitchFamily="34" charset="-120"/>
              </a:rPr>
              <a:t>education: 0.030945</a:t>
            </a:r>
            <a:endParaRPr lang="en-US" sz="1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30622" y="835572"/>
            <a:ext cx="9758854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800" dirty="0">
                <a:solidFill>
                  <a:schemeClr val="bg1"/>
                </a:solidFill>
                <a:latin typeface="Kanit" charset="-34"/>
                <a:cs typeface="Kanit" charset="-34"/>
              </a:rPr>
              <a:t>Matriz de correlación</a:t>
            </a:r>
            <a:endParaRPr lang="en-US" sz="3800" dirty="0">
              <a:solidFill>
                <a:schemeClr val="bg1"/>
              </a:solidFill>
              <a:latin typeface="Kanit" charset="-34"/>
              <a:cs typeface="Kanit" charset="-34"/>
            </a:endParaRPr>
          </a:p>
        </p:txBody>
      </p:sp>
      <p:pic>
        <p:nvPicPr>
          <p:cNvPr id="4" name="Imagen 3"/>
          <p:cNvPicPr/>
          <p:nvPr/>
        </p:nvPicPr>
        <p:blipFill>
          <a:blip r:embed="rId1"/>
          <a:stretch>
            <a:fillRect/>
          </a:stretch>
        </p:blipFill>
        <p:spPr>
          <a:xfrm>
            <a:off x="630622" y="1686911"/>
            <a:ext cx="7866991" cy="55809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837724" y="801053"/>
            <a:ext cx="7468553" cy="123182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85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División de Datos: Entrenamiento y Prueba</a:t>
            </a:r>
            <a:endParaRPr lang="en-US" sz="3850" dirty="0"/>
          </a:p>
        </p:txBody>
      </p:sp>
      <p:sp>
        <p:nvSpPr>
          <p:cNvPr id="4" name="Text 1"/>
          <p:cNvSpPr/>
          <p:nvPr/>
        </p:nvSpPr>
        <p:spPr>
          <a:xfrm>
            <a:off x="837724" y="2346960"/>
            <a:ext cx="7468553" cy="134016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D9E1FF"/>
                </a:solidFill>
                <a:latin typeface="Martel Sans Light" panose="00000400000000000000" pitchFamily="34" charset="0"/>
                <a:ea typeface="Martel Sans Light" panose="00000400000000000000" pitchFamily="34" charset="-122"/>
                <a:cs typeface="Martel Sans Light" panose="00000400000000000000" pitchFamily="34" charset="-120"/>
              </a:rPr>
              <a:t>El conjunto de datos se dividió en conjuntos de entrenamiento y prueba para evaluar el rendimiento del modelo. El conjunto de entrenamiento contiene 3017 muestras, mientras que el conjunto de prueba tiene 1294 muestras.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837724" y="3922752"/>
            <a:ext cx="7468553" cy="1648182"/>
          </a:xfrm>
          <a:prstGeom prst="roundRect">
            <a:avLst>
              <a:gd name="adj" fmla="val 1906"/>
            </a:avLst>
          </a:prstGeom>
          <a:solidFill>
            <a:srgbClr val="2F2B54"/>
          </a:solidFill>
        </p:spPr>
      </p:sp>
      <p:sp>
        <p:nvSpPr>
          <p:cNvPr id="6" name="Text 3"/>
          <p:cNvSpPr/>
          <p:nvPr/>
        </p:nvSpPr>
        <p:spPr>
          <a:xfrm>
            <a:off x="1047155" y="4132183"/>
            <a:ext cx="3053477" cy="30801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Conjunto de Entrenamiento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1047155" y="4565809"/>
            <a:ext cx="7049691" cy="33504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D9E1FF"/>
                </a:solidFill>
                <a:latin typeface="Martel Sans Light" panose="00000400000000000000" pitchFamily="34" charset="0"/>
                <a:ea typeface="Martel Sans Light" panose="00000400000000000000" pitchFamily="34" charset="-122"/>
                <a:cs typeface="Martel Sans Light" panose="00000400000000000000" pitchFamily="34" charset="-120"/>
              </a:rPr>
              <a:t>3017 muestras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1047155" y="5026462"/>
            <a:ext cx="7049691" cy="33504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D9E1FF"/>
                </a:solidFill>
                <a:latin typeface="Martel Sans Light" panose="00000400000000000000" pitchFamily="34" charset="0"/>
                <a:ea typeface="Martel Sans Light" panose="00000400000000000000" pitchFamily="34" charset="-122"/>
                <a:cs typeface="Martel Sans Light" panose="00000400000000000000" pitchFamily="34" charset="-120"/>
              </a:rPr>
              <a:t>349 positivos (11.57%)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837724" y="5780365"/>
            <a:ext cx="7468553" cy="1648182"/>
          </a:xfrm>
          <a:prstGeom prst="roundRect">
            <a:avLst>
              <a:gd name="adj" fmla="val 1906"/>
            </a:avLst>
          </a:prstGeom>
          <a:solidFill>
            <a:srgbClr val="2F2B54"/>
          </a:solidFill>
        </p:spPr>
      </p:sp>
      <p:sp>
        <p:nvSpPr>
          <p:cNvPr id="10" name="Text 7"/>
          <p:cNvSpPr/>
          <p:nvPr/>
        </p:nvSpPr>
        <p:spPr>
          <a:xfrm>
            <a:off x="1047155" y="5989796"/>
            <a:ext cx="2464118" cy="30801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Conjunto de Prueba</a:t>
            </a:r>
            <a:endParaRPr lang="en-US" sz="1900" dirty="0"/>
          </a:p>
        </p:txBody>
      </p:sp>
      <p:sp>
        <p:nvSpPr>
          <p:cNvPr id="11" name="Text 8"/>
          <p:cNvSpPr/>
          <p:nvPr/>
        </p:nvSpPr>
        <p:spPr>
          <a:xfrm>
            <a:off x="1047155" y="6423422"/>
            <a:ext cx="7049691" cy="33504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D9E1FF"/>
                </a:solidFill>
                <a:latin typeface="Martel Sans Light" panose="00000400000000000000" pitchFamily="34" charset="0"/>
                <a:ea typeface="Martel Sans Light" panose="00000400000000000000" pitchFamily="34" charset="-122"/>
                <a:cs typeface="Martel Sans Light" panose="00000400000000000000" pitchFamily="34" charset="-120"/>
              </a:rPr>
              <a:t>1294 muestras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1047155" y="6884075"/>
            <a:ext cx="7049691" cy="33504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D9E1FF"/>
                </a:solidFill>
                <a:latin typeface="Martel Sans Light" panose="00000400000000000000" pitchFamily="34" charset="0"/>
                <a:ea typeface="Martel Sans Light" panose="00000400000000000000" pitchFamily="34" charset="-122"/>
                <a:cs typeface="Martel Sans Light" panose="00000400000000000000" pitchFamily="34" charset="-120"/>
              </a:rPr>
              <a:t>Distribución similar a la original</a:t>
            </a:r>
            <a:endParaRPr lang="en-US" sz="16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30198" y="434221"/>
            <a:ext cx="6475214" cy="46339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9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Evaluación de Modelos de Clasificación</a:t>
            </a:r>
            <a:endParaRPr lang="en-US" sz="2900" dirty="0"/>
          </a:p>
        </p:txBody>
      </p:sp>
      <p:sp>
        <p:nvSpPr>
          <p:cNvPr id="3" name="Text 1"/>
          <p:cNvSpPr/>
          <p:nvPr/>
        </p:nvSpPr>
        <p:spPr>
          <a:xfrm>
            <a:off x="630198" y="1212652"/>
            <a:ext cx="13370004" cy="25193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D9E1FF"/>
                </a:solidFill>
                <a:latin typeface="Martel Sans Light" panose="00000400000000000000" pitchFamily="34" charset="0"/>
                <a:ea typeface="Martel Sans Light" panose="00000400000000000000" pitchFamily="34" charset="-122"/>
                <a:cs typeface="Martel Sans Light" panose="00000400000000000000" pitchFamily="34" charset="-120"/>
              </a:rPr>
              <a:t>Se entrenaron y evaluaron varios modelos de clasificación para predecir el éxito de la campaña. A continuación, se presentan los resultados clave para cada modelo:</a:t>
            </a:r>
            <a:endParaRPr lang="en-US" sz="1200" dirty="0"/>
          </a:p>
        </p:txBody>
      </p:sp>
      <p:sp>
        <p:nvSpPr>
          <p:cNvPr id="4" name="Shape 2"/>
          <p:cNvSpPr/>
          <p:nvPr/>
        </p:nvSpPr>
        <p:spPr>
          <a:xfrm>
            <a:off x="630198" y="1641753"/>
            <a:ext cx="354449" cy="354449"/>
          </a:xfrm>
          <a:prstGeom prst="roundRect">
            <a:avLst>
              <a:gd name="adj" fmla="val 6668"/>
            </a:avLst>
          </a:prstGeom>
          <a:solidFill>
            <a:srgbClr val="2F2B54"/>
          </a:solidFill>
        </p:spPr>
      </p:sp>
      <p:sp>
        <p:nvSpPr>
          <p:cNvPr id="5" name="Text 3"/>
          <p:cNvSpPr/>
          <p:nvPr/>
        </p:nvSpPr>
        <p:spPr>
          <a:xfrm>
            <a:off x="1142167" y="1695807"/>
            <a:ext cx="1853684" cy="23169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Árbol de Decisión</a:t>
            </a:r>
            <a:endParaRPr lang="en-US" sz="1450" dirty="0"/>
          </a:p>
        </p:txBody>
      </p:sp>
      <p:sp>
        <p:nvSpPr>
          <p:cNvPr id="6" name="Text 4"/>
          <p:cNvSpPr/>
          <p:nvPr/>
        </p:nvSpPr>
        <p:spPr>
          <a:xfrm>
            <a:off x="1142167" y="2022038"/>
            <a:ext cx="12858036" cy="25193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D9E1FF"/>
                </a:solidFill>
                <a:latin typeface="Martel Sans Light" panose="00000400000000000000" pitchFamily="34" charset="0"/>
                <a:ea typeface="Martel Sans Light" panose="00000400000000000000" pitchFamily="34" charset="-122"/>
                <a:cs typeface="Martel Sans Light" panose="00000400000000000000" pitchFamily="34" charset="-120"/>
              </a:rPr>
              <a:t>Precisión: 0.7705</a:t>
            </a:r>
            <a:endParaRPr lang="en-US" sz="1200" dirty="0"/>
          </a:p>
        </p:txBody>
      </p:sp>
      <p:sp>
        <p:nvSpPr>
          <p:cNvPr id="7" name="Text 5"/>
          <p:cNvSpPr/>
          <p:nvPr/>
        </p:nvSpPr>
        <p:spPr>
          <a:xfrm>
            <a:off x="1142167" y="2368510"/>
            <a:ext cx="12858036" cy="25193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D9E1FF"/>
                </a:solidFill>
                <a:latin typeface="Martel Sans Light" panose="00000400000000000000" pitchFamily="34" charset="0"/>
                <a:ea typeface="Martel Sans Light" panose="00000400000000000000" pitchFamily="34" charset="-122"/>
                <a:cs typeface="Martel Sans Light" panose="00000400000000000000" pitchFamily="34" charset="-120"/>
              </a:rPr>
              <a:t>F1-score (macro avg): 0.6400</a:t>
            </a:r>
            <a:endParaRPr lang="en-US" sz="1200" dirty="0"/>
          </a:p>
        </p:txBody>
      </p:sp>
      <p:sp>
        <p:nvSpPr>
          <p:cNvPr id="8" name="Shape 6"/>
          <p:cNvSpPr/>
          <p:nvPr/>
        </p:nvSpPr>
        <p:spPr>
          <a:xfrm>
            <a:off x="630198" y="2935486"/>
            <a:ext cx="354449" cy="354449"/>
          </a:xfrm>
          <a:prstGeom prst="roundRect">
            <a:avLst>
              <a:gd name="adj" fmla="val 6668"/>
            </a:avLst>
          </a:prstGeom>
          <a:solidFill>
            <a:srgbClr val="2F2B54"/>
          </a:solidFill>
        </p:spPr>
      </p:sp>
      <p:sp>
        <p:nvSpPr>
          <p:cNvPr id="9" name="Text 7"/>
          <p:cNvSpPr/>
          <p:nvPr/>
        </p:nvSpPr>
        <p:spPr>
          <a:xfrm>
            <a:off x="1142167" y="2989540"/>
            <a:ext cx="1853684" cy="23169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Random Forest</a:t>
            </a:r>
            <a:endParaRPr lang="en-US" sz="1450" dirty="0"/>
          </a:p>
        </p:txBody>
      </p:sp>
      <p:sp>
        <p:nvSpPr>
          <p:cNvPr id="10" name="Text 8"/>
          <p:cNvSpPr/>
          <p:nvPr/>
        </p:nvSpPr>
        <p:spPr>
          <a:xfrm>
            <a:off x="1142167" y="3315772"/>
            <a:ext cx="12858036" cy="25193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D9E1FF"/>
                </a:solidFill>
                <a:latin typeface="Martel Sans Light" panose="00000400000000000000" pitchFamily="34" charset="0"/>
                <a:ea typeface="Martel Sans Light" panose="00000400000000000000" pitchFamily="34" charset="-122"/>
                <a:cs typeface="Martel Sans Light" panose="00000400000000000000" pitchFamily="34" charset="-120"/>
              </a:rPr>
              <a:t>Precisión: 0.8856</a:t>
            </a:r>
            <a:endParaRPr lang="en-US" sz="1200" dirty="0"/>
          </a:p>
        </p:txBody>
      </p:sp>
      <p:sp>
        <p:nvSpPr>
          <p:cNvPr id="11" name="Text 9"/>
          <p:cNvSpPr/>
          <p:nvPr/>
        </p:nvSpPr>
        <p:spPr>
          <a:xfrm>
            <a:off x="1142167" y="3662243"/>
            <a:ext cx="12858036" cy="25193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D9E1FF"/>
                </a:solidFill>
                <a:latin typeface="Martel Sans Light" panose="00000400000000000000" pitchFamily="34" charset="0"/>
                <a:ea typeface="Martel Sans Light" panose="00000400000000000000" pitchFamily="34" charset="-122"/>
                <a:cs typeface="Martel Sans Light" panose="00000400000000000000" pitchFamily="34" charset="-120"/>
              </a:rPr>
              <a:t>F1-score (macro avg): 0.6131</a:t>
            </a:r>
            <a:endParaRPr lang="en-US" sz="1200" dirty="0"/>
          </a:p>
        </p:txBody>
      </p:sp>
      <p:sp>
        <p:nvSpPr>
          <p:cNvPr id="12" name="Shape 10"/>
          <p:cNvSpPr/>
          <p:nvPr/>
        </p:nvSpPr>
        <p:spPr>
          <a:xfrm>
            <a:off x="630198" y="4229219"/>
            <a:ext cx="354449" cy="354449"/>
          </a:xfrm>
          <a:prstGeom prst="roundRect">
            <a:avLst>
              <a:gd name="adj" fmla="val 6668"/>
            </a:avLst>
          </a:prstGeom>
          <a:solidFill>
            <a:srgbClr val="2F2B54"/>
          </a:solidFill>
        </p:spPr>
      </p:sp>
      <p:sp>
        <p:nvSpPr>
          <p:cNvPr id="13" name="Text 11"/>
          <p:cNvSpPr/>
          <p:nvPr/>
        </p:nvSpPr>
        <p:spPr>
          <a:xfrm>
            <a:off x="1142167" y="4283273"/>
            <a:ext cx="1853684" cy="23169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SVM</a:t>
            </a:r>
            <a:endParaRPr lang="en-US" sz="1450" dirty="0"/>
          </a:p>
        </p:txBody>
      </p:sp>
      <p:sp>
        <p:nvSpPr>
          <p:cNvPr id="14" name="Text 12"/>
          <p:cNvSpPr/>
          <p:nvPr/>
        </p:nvSpPr>
        <p:spPr>
          <a:xfrm>
            <a:off x="1142167" y="4609505"/>
            <a:ext cx="12858036" cy="25193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D9E1FF"/>
                </a:solidFill>
                <a:latin typeface="Martel Sans Light" panose="00000400000000000000" pitchFamily="34" charset="0"/>
                <a:ea typeface="Martel Sans Light" panose="00000400000000000000" pitchFamily="34" charset="-122"/>
                <a:cs typeface="Martel Sans Light" panose="00000400000000000000" pitchFamily="34" charset="-120"/>
              </a:rPr>
              <a:t>Precisión: 0.8501</a:t>
            </a:r>
            <a:endParaRPr lang="en-US" sz="1200" dirty="0"/>
          </a:p>
        </p:txBody>
      </p:sp>
      <p:sp>
        <p:nvSpPr>
          <p:cNvPr id="15" name="Text 13"/>
          <p:cNvSpPr/>
          <p:nvPr/>
        </p:nvSpPr>
        <p:spPr>
          <a:xfrm>
            <a:off x="1142167" y="4955977"/>
            <a:ext cx="12858036" cy="25193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D9E1FF"/>
                </a:solidFill>
                <a:latin typeface="Martel Sans Light" panose="00000400000000000000" pitchFamily="34" charset="0"/>
                <a:ea typeface="Martel Sans Light" panose="00000400000000000000" pitchFamily="34" charset="-122"/>
                <a:cs typeface="Martel Sans Light" panose="00000400000000000000" pitchFamily="34" charset="-120"/>
              </a:rPr>
              <a:t>F1-score (macro avg): 0.7254</a:t>
            </a:r>
            <a:endParaRPr lang="en-US" sz="1200" dirty="0"/>
          </a:p>
        </p:txBody>
      </p:sp>
      <p:sp>
        <p:nvSpPr>
          <p:cNvPr id="16" name="Shape 14"/>
          <p:cNvSpPr/>
          <p:nvPr/>
        </p:nvSpPr>
        <p:spPr>
          <a:xfrm>
            <a:off x="630198" y="5522952"/>
            <a:ext cx="354449" cy="354449"/>
          </a:xfrm>
          <a:prstGeom prst="roundRect">
            <a:avLst>
              <a:gd name="adj" fmla="val 6668"/>
            </a:avLst>
          </a:prstGeom>
          <a:solidFill>
            <a:srgbClr val="2F2B54"/>
          </a:solidFill>
        </p:spPr>
      </p:sp>
      <p:sp>
        <p:nvSpPr>
          <p:cNvPr id="17" name="Text 15"/>
          <p:cNvSpPr/>
          <p:nvPr/>
        </p:nvSpPr>
        <p:spPr>
          <a:xfrm>
            <a:off x="1142167" y="5577007"/>
            <a:ext cx="1853684" cy="23169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Regresión Logística</a:t>
            </a:r>
            <a:endParaRPr lang="en-US" sz="1450" dirty="0"/>
          </a:p>
        </p:txBody>
      </p:sp>
      <p:sp>
        <p:nvSpPr>
          <p:cNvPr id="18" name="Text 16"/>
          <p:cNvSpPr/>
          <p:nvPr/>
        </p:nvSpPr>
        <p:spPr>
          <a:xfrm>
            <a:off x="1142167" y="5903238"/>
            <a:ext cx="12858036" cy="25193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D9E1FF"/>
                </a:solidFill>
                <a:latin typeface="Martel Sans Light" panose="00000400000000000000" pitchFamily="34" charset="0"/>
                <a:ea typeface="Martel Sans Light" panose="00000400000000000000" pitchFamily="34" charset="-122"/>
                <a:cs typeface="Martel Sans Light" panose="00000400000000000000" pitchFamily="34" charset="-120"/>
              </a:rPr>
              <a:t>Precisión: 0.8130</a:t>
            </a:r>
            <a:endParaRPr lang="en-US" sz="1200" dirty="0"/>
          </a:p>
        </p:txBody>
      </p:sp>
      <p:sp>
        <p:nvSpPr>
          <p:cNvPr id="19" name="Text 17"/>
          <p:cNvSpPr/>
          <p:nvPr/>
        </p:nvSpPr>
        <p:spPr>
          <a:xfrm>
            <a:off x="1142167" y="6249710"/>
            <a:ext cx="12858036" cy="25193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D9E1FF"/>
                </a:solidFill>
                <a:latin typeface="Martel Sans Light" panose="00000400000000000000" pitchFamily="34" charset="0"/>
                <a:ea typeface="Martel Sans Light" panose="00000400000000000000" pitchFamily="34" charset="-122"/>
                <a:cs typeface="Martel Sans Light" panose="00000400000000000000" pitchFamily="34" charset="-120"/>
              </a:rPr>
              <a:t>F1-score (macro avg): 0.6865</a:t>
            </a:r>
            <a:endParaRPr lang="en-US" sz="1200" dirty="0"/>
          </a:p>
        </p:txBody>
      </p:sp>
      <p:sp>
        <p:nvSpPr>
          <p:cNvPr id="20" name="Shape 18"/>
          <p:cNvSpPr/>
          <p:nvPr/>
        </p:nvSpPr>
        <p:spPr>
          <a:xfrm>
            <a:off x="630198" y="6816685"/>
            <a:ext cx="354449" cy="354449"/>
          </a:xfrm>
          <a:prstGeom prst="roundRect">
            <a:avLst>
              <a:gd name="adj" fmla="val 6668"/>
            </a:avLst>
          </a:prstGeom>
          <a:solidFill>
            <a:srgbClr val="2F2B54"/>
          </a:solidFill>
        </p:spPr>
      </p:sp>
      <p:sp>
        <p:nvSpPr>
          <p:cNvPr id="21" name="Text 19"/>
          <p:cNvSpPr/>
          <p:nvPr/>
        </p:nvSpPr>
        <p:spPr>
          <a:xfrm>
            <a:off x="1142167" y="6870740"/>
            <a:ext cx="1853684" cy="23169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MLP </a:t>
            </a:r>
            <a:endParaRPr lang="en-US" sz="1450" dirty="0"/>
          </a:p>
        </p:txBody>
      </p:sp>
      <p:sp>
        <p:nvSpPr>
          <p:cNvPr id="22" name="Text 20"/>
          <p:cNvSpPr/>
          <p:nvPr/>
        </p:nvSpPr>
        <p:spPr>
          <a:xfrm>
            <a:off x="1142167" y="7196971"/>
            <a:ext cx="12858036" cy="25193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D9E1FF"/>
                </a:solidFill>
                <a:latin typeface="Martel Sans Light" panose="00000400000000000000" pitchFamily="34" charset="0"/>
                <a:ea typeface="Martel Sans Light" panose="00000400000000000000" pitchFamily="34" charset="-122"/>
                <a:cs typeface="Martel Sans Light" panose="00000400000000000000" pitchFamily="34" charset="-120"/>
              </a:rPr>
              <a:t>Precisión: 0.8864</a:t>
            </a:r>
            <a:endParaRPr lang="en-US" sz="1200" dirty="0"/>
          </a:p>
        </p:txBody>
      </p:sp>
      <p:sp>
        <p:nvSpPr>
          <p:cNvPr id="23" name="Text 21"/>
          <p:cNvSpPr/>
          <p:nvPr/>
        </p:nvSpPr>
        <p:spPr>
          <a:xfrm>
            <a:off x="1142167" y="7543443"/>
            <a:ext cx="12858036" cy="25193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D9E1FF"/>
                </a:solidFill>
                <a:latin typeface="Martel Sans Light" panose="00000400000000000000" pitchFamily="34" charset="0"/>
                <a:ea typeface="Martel Sans Light" panose="00000400000000000000" pitchFamily="34" charset="-122"/>
                <a:cs typeface="Martel Sans Light" panose="00000400000000000000" pitchFamily="34" charset="-120"/>
              </a:rPr>
              <a:t>F1-score (macro avg): 0.6422</a:t>
            </a:r>
            <a:endParaRPr lang="en-US" sz="12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4108</Words>
  <Application>WPS Presentation</Application>
  <PresentationFormat>Custom</PresentationFormat>
  <Paragraphs>174</Paragraphs>
  <Slides>14</Slides>
  <Notes>9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34" baseType="lpstr">
      <vt:lpstr>Arial</vt:lpstr>
      <vt:lpstr>SimSun</vt:lpstr>
      <vt:lpstr>Wingdings</vt:lpstr>
      <vt:lpstr>Kanit</vt:lpstr>
      <vt:lpstr>Kanit</vt:lpstr>
      <vt:lpstr>Kanit</vt:lpstr>
      <vt:lpstr>Martel Sans Light</vt:lpstr>
      <vt:lpstr>Martel Sans Light</vt:lpstr>
      <vt:lpstr>Martel Sans Light</vt:lpstr>
      <vt:lpstr>Martel Sans Bold</vt:lpstr>
      <vt:lpstr>Segoe Print</vt:lpstr>
      <vt:lpstr>Martel Sans Bold</vt:lpstr>
      <vt:lpstr>Martel Sans Bold</vt:lpstr>
      <vt:lpstr>Kanit</vt:lpstr>
      <vt:lpstr>Calibri</vt:lpstr>
      <vt:lpstr>Microsoft YaHei</vt:lpstr>
      <vt:lpstr>Arial Unicode MS</vt:lpstr>
      <vt:lpstr>MingLiU-ExtB</vt:lpstr>
      <vt:lpstr>Calibri Light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Addiel</cp:lastModifiedBy>
  <cp:revision>5</cp:revision>
  <dcterms:created xsi:type="dcterms:W3CDTF">2025-06-25T22:11:00Z</dcterms:created>
  <dcterms:modified xsi:type="dcterms:W3CDTF">2025-06-27T12:18:34Z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658427CECD1347968848F712BCD13F59_12</vt:lpwstr>
  </property>
  <property fmtid="{D5CDD505-2E9C-101B-9397-08002B2CF9AE}" pid="3" name="KSOProductBuildVer">
    <vt:lpwstr>3082-12.2.0.21546</vt:lpwstr>
  </property>
</Properties>
</file>